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3" r:id="rId3"/>
    <p:sldId id="28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15081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6097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449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08889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46857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7299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22235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84505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1178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4578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99152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045F8-EFC1-4F2F-B01F-D5EE80B3771F}" type="datetimeFigureOut">
              <a:rPr lang="en-US" smtClean="0"/>
              <a:pPr/>
              <a:t>3/23/2018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6DBB-6CBD-4CD2-B601-81CEA1AC90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87539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-vietnamese/long_1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ictionary.cambridge.org/dictionary/english-vietnamese/time_1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00200"/>
            <a:ext cx="8373110" cy="1096899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ĐẲNG LÝ TỰ TRỌNG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l"/>
            <a:endParaRPr lang="en-US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 VIÊN: NGUYỄN THỊ THU TÂM</a:t>
            </a:r>
            <a:endParaRPr lang="vi-VN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34" y="-195"/>
            <a:ext cx="3781405" cy="14849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65360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UNIT 3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63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6000" dirty="0" smtClean="0">
                <a:latin typeface="Times New Roman" pitchFamily="18" charset="0"/>
                <a:cs typeface="Times New Roman" pitchFamily="18" charset="0"/>
              </a:rPr>
              <a:t>BÀI : 3B  READING</a:t>
            </a:r>
            <a:endParaRPr lang="en-US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U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0"/>
            <a:ext cx="9134475" cy="1828800"/>
          </a:xfrm>
          <a:prstGeom prst="rect">
            <a:avLst/>
          </a:prstGeom>
        </p:spPr>
      </p:pic>
      <p:pic>
        <p:nvPicPr>
          <p:cNvPr id="5" name="Picture 4" descr="READIN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09800"/>
            <a:ext cx="8534400" cy="114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READ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8991600" cy="1143000"/>
          </a:xfrm>
          <a:prstGeom prst="rect">
            <a:avLst/>
          </a:prstGeom>
        </p:spPr>
      </p:pic>
      <p:pic>
        <p:nvPicPr>
          <p:cNvPr id="8" name="Picture 7" descr="READ 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24000"/>
            <a:ext cx="8915400" cy="2819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5400"/>
            <a:ext cx="4495800" cy="3276600"/>
          </a:xfrm>
          <a:prstGeom prst="rect">
            <a:avLst/>
          </a:prstGeom>
        </p:spPr>
      </p:pic>
      <p:pic>
        <p:nvPicPr>
          <p:cNvPr id="3" name="Picture 2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1295400"/>
            <a:ext cx="4724400" cy="3276600"/>
          </a:xfrm>
          <a:prstGeom prst="rect">
            <a:avLst/>
          </a:prstGeom>
        </p:spPr>
      </p:pic>
      <p:pic>
        <p:nvPicPr>
          <p:cNvPr id="4" name="Picture 3" descr="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00"/>
            <a:ext cx="9144000" cy="2286000"/>
          </a:xfrm>
          <a:prstGeom prst="rect">
            <a:avLst/>
          </a:prstGeom>
        </p:spPr>
      </p:pic>
      <p:pic>
        <p:nvPicPr>
          <p:cNvPr id="5" name="Picture 4" descr="HIN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00200"/>
            <a:ext cx="9144000" cy="5257800"/>
          </a:xfrm>
          <a:prstGeom prst="rect">
            <a:avLst/>
          </a:prstGeom>
        </p:spPr>
      </p:pic>
      <p:pic>
        <p:nvPicPr>
          <p:cNvPr id="5" name="Picture 4" descr="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182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IN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276600"/>
          </a:xfrm>
          <a:prstGeom prst="rect">
            <a:avLst/>
          </a:prstGeom>
        </p:spPr>
      </p:pic>
      <p:pic>
        <p:nvPicPr>
          <p:cNvPr id="4" name="Picture 3" descr="2017-11-08_0948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657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5000" y="4038600"/>
            <a:ext cx="60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2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3352800"/>
          </a:xfrm>
          <a:prstGeom prst="rect">
            <a:avLst/>
          </a:prstGeom>
        </p:spPr>
      </p:pic>
      <p:pic>
        <p:nvPicPr>
          <p:cNvPr id="3" name="Picture 2" descr="BE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00400"/>
            <a:ext cx="9144000" cy="3657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5000" y="838200"/>
            <a:ext cx="60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3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3886200"/>
            <a:ext cx="609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4</a:t>
            </a:r>
          </a:p>
          <a:p>
            <a:pPr algn="ctr"/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362200"/>
          </a:xfrm>
          <a:prstGeom prst="rect">
            <a:avLst/>
          </a:prstGeom>
        </p:spPr>
      </p:pic>
      <p:pic>
        <p:nvPicPr>
          <p:cNvPr id="3" name="Picture 2" descr="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62200"/>
            <a:ext cx="9144000" cy="2667000"/>
          </a:xfrm>
          <a:prstGeom prst="rect">
            <a:avLst/>
          </a:prstGeom>
        </p:spPr>
      </p:pic>
      <p:pic>
        <p:nvPicPr>
          <p:cNvPr id="4" name="Picture 3" descr="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81200" y="609600"/>
            <a:ext cx="38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5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7400" y="2819400"/>
            <a:ext cx="381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6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1200" y="5334000"/>
            <a:ext cx="381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 smtClean="0">
                <a:solidFill>
                  <a:srgbClr val="FF0000"/>
                </a:solidFill>
              </a:rPr>
              <a:t>7</a:t>
            </a:r>
          </a:p>
          <a:p>
            <a:pPr algn="ctr"/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7921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1981200"/>
            <a:ext cx="350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1. Set   </a:t>
            </a:r>
            <a:r>
              <a:rPr lang="en-US" sz="4000" b="1" dirty="0" smtClean="0">
                <a:solidFill>
                  <a:srgbClr val="00B050"/>
                </a:solidFill>
              </a:rPr>
              <a:t>/set/ </a:t>
            </a:r>
            <a:r>
              <a:rPr lang="en-US" sz="4000" b="1" dirty="0" smtClean="0">
                <a:solidFill>
                  <a:srgbClr val="7030A0"/>
                </a:solidFill>
              </a:rPr>
              <a:t>(v)</a:t>
            </a:r>
            <a:r>
              <a:rPr lang="en-US" sz="4000" dirty="0" smtClean="0">
                <a:solidFill>
                  <a:srgbClr val="0000CC"/>
                </a:solidFill>
              </a:rPr>
              <a:t>  </a:t>
            </a:r>
            <a:endParaRPr lang="en-US" sz="4000" dirty="0">
              <a:solidFill>
                <a:srgbClr val="0000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6200" y="19050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sz="5000" dirty="0" smtClean="0">
                <a:solidFill>
                  <a:srgbClr val="FF0000"/>
                </a:solidFill>
              </a:rPr>
              <a:t>=</a:t>
            </a:r>
            <a:endParaRPr lang="en-US" sz="5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0" y="1981200"/>
            <a:ext cx="396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decide something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3276600"/>
            <a:ext cx="784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660066"/>
                </a:solidFill>
              </a:rPr>
              <a:t>We can </a:t>
            </a:r>
            <a:r>
              <a:rPr lang="en-US" sz="4000" b="1" i="1" dirty="0" smtClean="0">
                <a:solidFill>
                  <a:srgbClr val="FF0000"/>
                </a:solidFill>
              </a:rPr>
              <a:t>set</a:t>
            </a:r>
            <a:r>
              <a:rPr lang="en-US" sz="4000" b="1" i="1" dirty="0" smtClean="0">
                <a:solidFill>
                  <a:srgbClr val="660066"/>
                </a:solidFill>
              </a:rPr>
              <a:t> a day and time to meet.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ki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s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OINT AE FILE 2\UNIT 3\tru 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U 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" descr="Angkor_Wat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ontent Placeholder 3"/>
          <p:cNvSpPr txBox="1">
            <a:spLocks noGrp="1"/>
          </p:cNvSpPr>
          <p:nvPr>
            <p:ph idx="1"/>
          </p:nvPr>
        </p:nvSpPr>
        <p:spPr>
          <a:xfrm>
            <a:off x="228600" y="4953000"/>
            <a:ext cx="861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2. For age</a:t>
            </a:r>
            <a:r>
              <a:rPr lang="en-US" sz="4000" b="1" dirty="0" smtClean="0">
                <a:solidFill>
                  <a:srgbClr val="FF0000"/>
                </a:solidFill>
              </a:rPr>
              <a:t>s</a:t>
            </a:r>
            <a:r>
              <a:rPr lang="en-US" sz="4000" b="1" dirty="0" smtClean="0">
                <a:solidFill>
                  <a:srgbClr val="0000CC"/>
                </a:solidFill>
              </a:rPr>
              <a:t> </a:t>
            </a:r>
            <a:r>
              <a:rPr lang="en-US" sz="4000" b="1" dirty="0" smtClean="0"/>
              <a:t>: a very </a:t>
            </a:r>
            <a:r>
              <a:rPr lang="en-US" sz="4000" b="1" dirty="0" smtClean="0">
                <a:hlinkClick r:id="rId3" tooltip="long"/>
              </a:rPr>
              <a:t>long</a:t>
            </a:r>
            <a:r>
              <a:rPr lang="en-US" sz="4000" b="1" dirty="0" smtClean="0"/>
              <a:t> </a:t>
            </a:r>
            <a:r>
              <a:rPr lang="en-US" sz="4000" b="1" dirty="0" smtClean="0">
                <a:hlinkClick r:id="rId4" tooltip="time"/>
              </a:rPr>
              <a:t>time</a:t>
            </a:r>
            <a:endParaRPr lang="en-US" sz="35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81000" y="5715000"/>
            <a:ext cx="8763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smtClean="0">
                <a:solidFill>
                  <a:srgbClr val="660066"/>
                </a:solidFill>
              </a:rPr>
              <a:t>We’ve been waiting </a:t>
            </a:r>
            <a:r>
              <a:rPr lang="en-US" sz="4000" b="1" i="1" dirty="0" smtClean="0">
                <a:solidFill>
                  <a:srgbClr val="FF0000"/>
                </a:solidFill>
              </a:rPr>
              <a:t>(for) ages </a:t>
            </a:r>
            <a:r>
              <a:rPr lang="en-US" sz="4000" b="1" i="1" dirty="0" smtClean="0">
                <a:solidFill>
                  <a:srgbClr val="660066"/>
                </a:solidFill>
              </a:rPr>
              <a:t>for a bus.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1676400"/>
            <a:ext cx="6477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3. </a:t>
            </a:r>
            <a:r>
              <a:rPr lang="en-US" sz="4000" b="1" i="1" dirty="0" smtClean="0">
                <a:solidFill>
                  <a:srgbClr val="0000CC"/>
                </a:solidFill>
              </a:rPr>
              <a:t>Perhaps </a:t>
            </a:r>
            <a:r>
              <a:rPr lang="en-US" sz="4000" b="1" i="1" dirty="0" smtClean="0">
                <a:solidFill>
                  <a:srgbClr val="00B050"/>
                </a:solidFill>
              </a:rPr>
              <a:t>/</a:t>
            </a:r>
            <a:r>
              <a:rPr lang="en-US" sz="4000" b="1" dirty="0" err="1" smtClean="0">
                <a:solidFill>
                  <a:srgbClr val="00B050"/>
                </a:solidFill>
              </a:rPr>
              <a:t>pər’hæps</a:t>
            </a:r>
            <a:r>
              <a:rPr lang="en-US" sz="4000" b="1" dirty="0" smtClean="0">
                <a:solidFill>
                  <a:srgbClr val="00B050"/>
                </a:solidFill>
              </a:rPr>
              <a:t>/ </a:t>
            </a:r>
            <a:r>
              <a:rPr lang="en-US" sz="4000" b="1" i="1" dirty="0" smtClean="0">
                <a:solidFill>
                  <a:srgbClr val="0000CC"/>
                </a:solidFill>
              </a:rPr>
              <a:t>(adv) 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4600" y="2819400"/>
            <a:ext cx="182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Maybe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962400"/>
            <a:ext cx="784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 smtClean="0">
                <a:solidFill>
                  <a:srgbClr val="FF0000"/>
                </a:solidFill>
              </a:rPr>
              <a:t>Ex: Perhaps</a:t>
            </a:r>
            <a:r>
              <a:rPr lang="en-US" sz="4000" b="1" i="1" dirty="0" smtClean="0">
                <a:solidFill>
                  <a:srgbClr val="660066"/>
                </a:solidFill>
              </a:rPr>
              <a:t> it will rain.</a:t>
            </a:r>
            <a:endParaRPr lang="en-US" sz="4000" b="1" i="1" dirty="0">
              <a:solidFill>
                <a:srgbClr val="66006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76400" y="2743200"/>
            <a:ext cx="838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=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inh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O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co ga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1828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4. Both</a:t>
            </a:r>
            <a:r>
              <a:rPr lang="en-US" sz="4000" dirty="0" smtClean="0">
                <a:solidFill>
                  <a:srgbClr val="0000CC"/>
                </a:solidFill>
              </a:rPr>
              <a:t>: </a:t>
            </a:r>
            <a:r>
              <a:rPr lang="en-US" sz="4000" b="1" dirty="0" smtClean="0">
                <a:solidFill>
                  <a:srgbClr val="006600"/>
                </a:solidFill>
              </a:rPr>
              <a:t>used with plural nouns to mean “the two” or “the one as well as the other”</a:t>
            </a:r>
          </a:p>
          <a:p>
            <a:pPr>
              <a:buNone/>
            </a:pPr>
            <a:r>
              <a:rPr lang="en-US" sz="4000" i="1" dirty="0" smtClean="0">
                <a:solidFill>
                  <a:srgbClr val="0000CC"/>
                </a:solidFill>
              </a:rPr>
              <a:t>   </a:t>
            </a:r>
            <a:endParaRPr lang="en-US" sz="4000" b="1" dirty="0">
              <a:solidFill>
                <a:srgbClr val="660066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5800" y="3581400"/>
            <a:ext cx="77724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i="1" dirty="0" smtClean="0">
                <a:solidFill>
                  <a:srgbClr val="660066"/>
                </a:solidFill>
              </a:rPr>
              <a:t>Ex : </a:t>
            </a:r>
            <a:r>
              <a:rPr lang="en-US" sz="4500" b="1" i="1" dirty="0" smtClean="0">
                <a:solidFill>
                  <a:srgbClr val="FF0000"/>
                </a:solidFill>
              </a:rPr>
              <a:t>Both</a:t>
            </a:r>
            <a:r>
              <a:rPr lang="en-US" sz="4500" b="1" i="1" dirty="0" smtClean="0">
                <a:solidFill>
                  <a:srgbClr val="660066"/>
                </a:solidFill>
              </a:rPr>
              <a:t> women were French.</a:t>
            </a:r>
            <a:endParaRPr lang="en-US" sz="4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1"/>
            <a:ext cx="8229600" cy="914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5. Arrangement  / </a:t>
            </a:r>
            <a:r>
              <a:rPr lang="en-US" sz="4000" b="1" dirty="0" err="1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ə’reɪndʒmənt</a:t>
            </a:r>
            <a:r>
              <a:rPr lang="en-US" sz="4000" b="1" dirty="0" smtClean="0">
                <a:solidFill>
                  <a:srgbClr val="FF0066"/>
                </a:solidFill>
              </a:rPr>
              <a:t>/ (n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914400" y="2438400"/>
            <a:ext cx="686381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 = plan, preparation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3429000"/>
            <a:ext cx="8001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smtClean="0">
                <a:solidFill>
                  <a:srgbClr val="660066"/>
                </a:solidFill>
              </a:rPr>
              <a:t>Have you made any </a:t>
            </a:r>
            <a:r>
              <a:rPr lang="en-US" sz="4000" b="1" i="1" dirty="0" smtClean="0">
                <a:solidFill>
                  <a:srgbClr val="FF0000"/>
                </a:solidFill>
              </a:rPr>
              <a:t>arrangements</a:t>
            </a:r>
            <a:r>
              <a:rPr lang="en-US" sz="4000" b="1" i="1" dirty="0" smtClean="0">
                <a:solidFill>
                  <a:srgbClr val="660066"/>
                </a:solidFill>
              </a:rPr>
              <a:t> for a meeting with him?</a:t>
            </a:r>
            <a:endParaRPr lang="en-US" sz="40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44562"/>
          </a:xfrm>
        </p:spPr>
        <p:txBody>
          <a:bodyPr/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Vocabulary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2057400"/>
          </a:xfrm>
        </p:spPr>
        <p:txBody>
          <a:bodyPr/>
          <a:lstStyle/>
          <a:p>
            <a:pPr>
              <a:buNone/>
            </a:pPr>
            <a:r>
              <a:rPr lang="en-US" sz="4000" b="1" dirty="0" smtClean="0">
                <a:solidFill>
                  <a:srgbClr val="0000CC"/>
                </a:solidFill>
              </a:rPr>
              <a:t>6. still (adv) : </a:t>
            </a:r>
            <a:r>
              <a:rPr lang="en-US" sz="4000" b="1" dirty="0" smtClean="0">
                <a:solidFill>
                  <a:srgbClr val="006600"/>
                </a:solidFill>
              </a:rPr>
              <a:t>continuing until a particular point in time and not finishing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5800" y="3124200"/>
            <a:ext cx="7772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4500" b="1" i="1" dirty="0" smtClean="0">
                <a:solidFill>
                  <a:srgbClr val="660066"/>
                </a:solidFill>
              </a:rPr>
              <a:t>Ex : I wrote to them last month and </a:t>
            </a:r>
            <a:r>
              <a:rPr lang="en-US" sz="4500" b="1" i="1" dirty="0" smtClean="0">
                <a:solidFill>
                  <a:srgbClr val="FF0000"/>
                </a:solidFill>
              </a:rPr>
              <a:t>I'm still </a:t>
            </a:r>
            <a:r>
              <a:rPr lang="en-US" sz="4500" b="1" i="1" dirty="0" smtClean="0">
                <a:solidFill>
                  <a:srgbClr val="660066"/>
                </a:solidFill>
              </a:rPr>
              <a:t>waiting for a reply.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4800600"/>
            <a:ext cx="84582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i="1" dirty="0" smtClean="0">
                <a:solidFill>
                  <a:srgbClr val="660066"/>
                </a:solidFill>
              </a:rPr>
              <a:t>Ex : Do you </a:t>
            </a:r>
            <a:r>
              <a:rPr lang="en-US" sz="3800" b="1" i="1" dirty="0" smtClean="0">
                <a:solidFill>
                  <a:srgbClr val="FF0000"/>
                </a:solidFill>
              </a:rPr>
              <a:t>still </a:t>
            </a:r>
            <a:r>
              <a:rPr lang="en-US" sz="3800" b="1" i="1" dirty="0" smtClean="0">
                <a:solidFill>
                  <a:srgbClr val="660066"/>
                </a:solidFill>
              </a:rPr>
              <a:t>live at the same address?</a:t>
            </a:r>
          </a:p>
          <a:p>
            <a:endParaRPr lang="en-US" sz="4000" b="1" i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5800" y="2133600"/>
            <a:ext cx="8229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0000CC"/>
                </a:solidFill>
              </a:rPr>
              <a:t>Because </a:t>
            </a:r>
            <a:r>
              <a:rPr lang="en-US" sz="4500" b="1" dirty="0" smtClean="0">
                <a:solidFill>
                  <a:srgbClr val="00B050"/>
                </a:solidFill>
              </a:rPr>
              <a:t>she has a conference </a:t>
            </a:r>
            <a:r>
              <a:rPr lang="en-US" sz="4500" b="1" dirty="0" smtClean="0">
                <a:solidFill>
                  <a:srgbClr val="0000CC"/>
                </a:solidFill>
              </a:rPr>
              <a:t>at the University of San Francisco.  </a:t>
            </a:r>
            <a:endParaRPr lang="en-US" sz="4500" b="1" dirty="0">
              <a:solidFill>
                <a:srgbClr val="0000CC"/>
              </a:solidFill>
            </a:endParaRPr>
          </a:p>
        </p:txBody>
      </p:sp>
      <p:pic>
        <p:nvPicPr>
          <p:cNvPr id="9" name="Content Placeholder 8" descr="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8839200" cy="1095375"/>
          </a:xfrm>
        </p:spPr>
      </p:pic>
      <p:sp>
        <p:nvSpPr>
          <p:cNvPr id="10" name="TextBox 9"/>
          <p:cNvSpPr txBox="1"/>
          <p:nvPr/>
        </p:nvSpPr>
        <p:spPr>
          <a:xfrm>
            <a:off x="609600" y="1371600"/>
            <a:ext cx="8229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dirty="0" smtClean="0">
                <a:solidFill>
                  <a:srgbClr val="FF0000"/>
                </a:solidFill>
              </a:rPr>
              <a:t>1. Why does Lily get in touch with Ben ? </a:t>
            </a:r>
            <a:endParaRPr lang="en-US" sz="3800" b="1" dirty="0">
              <a:solidFill>
                <a:srgbClr val="FF0000"/>
              </a:solidFill>
            </a:endParaRPr>
          </a:p>
        </p:txBody>
      </p:sp>
      <p:pic>
        <p:nvPicPr>
          <p:cNvPr id="12" name="Picture 11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3733800"/>
            <a:ext cx="8153400" cy="220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0"/>
            <a:ext cx="8153400" cy="10953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1295400"/>
            <a:ext cx="8229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2. What are they planning to do ?</a:t>
            </a:r>
            <a:endParaRPr lang="en-US" sz="4500" b="1" dirty="0">
              <a:solidFill>
                <a:srgbClr val="FF0000"/>
              </a:solidFill>
            </a:endParaRPr>
          </a:p>
        </p:txBody>
      </p:sp>
      <p:pic>
        <p:nvPicPr>
          <p:cNvPr id="6" name="Picture 5" descr="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886200"/>
            <a:ext cx="7848600" cy="2057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2000" y="2209800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They are </a:t>
            </a:r>
            <a:r>
              <a:rPr lang="en-US" sz="4000" b="1" dirty="0" smtClean="0">
                <a:solidFill>
                  <a:srgbClr val="006600"/>
                </a:solidFill>
              </a:rPr>
              <a:t>planning to meet for dinner in a restaurant</a:t>
            </a:r>
            <a:r>
              <a:rPr lang="en-US" sz="4000" b="1" dirty="0" smtClean="0">
                <a:solidFill>
                  <a:srgbClr val="FF0000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that Ben knows.</a:t>
            </a:r>
            <a:endParaRPr lang="en-US" sz="40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</p:spPr>
      </p:pic>
      <p:pic>
        <p:nvPicPr>
          <p:cNvPr id="3" name="Picture 2" descr="111111111111111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47800"/>
            <a:ext cx="8610600" cy="8001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0600" y="1524000"/>
            <a:ext cx="2895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for ages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600" y="236220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2. </a:t>
            </a:r>
            <a:r>
              <a:rPr lang="en-US" sz="4000" b="1" dirty="0" smtClean="0">
                <a:solidFill>
                  <a:srgbClr val="FF0000"/>
                </a:solidFill>
              </a:rPr>
              <a:t> arrangement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1295400" y="2895600"/>
            <a:ext cx="2667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DE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1000" y="2209800"/>
            <a:ext cx="4953000" cy="9906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85800" y="3352800"/>
            <a:ext cx="5181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0000CC"/>
                </a:solidFill>
              </a:rPr>
              <a:t>definite  </a:t>
            </a:r>
            <a:r>
              <a:rPr lang="en-US" sz="4000" b="1" dirty="0" smtClean="0">
                <a:solidFill>
                  <a:srgbClr val="00B050"/>
                </a:solidFill>
              </a:rPr>
              <a:t>/’</a:t>
            </a:r>
            <a:r>
              <a:rPr lang="en-US" sz="4000" b="1" dirty="0" err="1" smtClean="0">
                <a:solidFill>
                  <a:srgbClr val="00B050"/>
                </a:solidFill>
              </a:rPr>
              <a:t>definit</a:t>
            </a:r>
            <a:r>
              <a:rPr lang="en-US" sz="4000" b="1" dirty="0" smtClean="0">
                <a:solidFill>
                  <a:srgbClr val="00B050"/>
                </a:solidFill>
              </a:rPr>
              <a:t>/</a:t>
            </a:r>
            <a:r>
              <a:rPr lang="en-US" sz="4000" b="1" dirty="0" smtClean="0">
                <a:solidFill>
                  <a:srgbClr val="0000CC"/>
                </a:solidFill>
              </a:rPr>
              <a:t>  </a:t>
            </a:r>
            <a:r>
              <a:rPr lang="en-US" sz="4000" b="1" dirty="0" smtClean="0">
                <a:solidFill>
                  <a:srgbClr val="FF0000"/>
                </a:solidFill>
              </a:rPr>
              <a:t>(a)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7400" y="3352800"/>
            <a:ext cx="327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7030A0"/>
                </a:solidFill>
              </a:rPr>
              <a:t>=   clear 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1000" y="4343400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smtClean="0">
                <a:solidFill>
                  <a:srgbClr val="CC00CC"/>
                </a:solidFill>
              </a:rPr>
              <a:t>Ex : I’ll give you a </a:t>
            </a:r>
            <a:r>
              <a:rPr lang="en-US" sz="4000" b="1" i="1" dirty="0" smtClean="0">
                <a:solidFill>
                  <a:srgbClr val="FF0000"/>
                </a:solidFill>
              </a:rPr>
              <a:t>definite</a:t>
            </a:r>
            <a:r>
              <a:rPr lang="en-US" sz="4000" b="1" i="1" dirty="0" smtClean="0">
                <a:solidFill>
                  <a:srgbClr val="CC00CC"/>
                </a:solidFill>
              </a:rPr>
              <a:t> answer later.</a:t>
            </a:r>
            <a:r>
              <a:rPr lang="en-US" sz="4000" b="1" dirty="0" smtClean="0">
                <a:solidFill>
                  <a:srgbClr val="CC00CC"/>
                </a:solidFill>
              </a:rPr>
              <a:t> </a:t>
            </a:r>
            <a:endParaRPr lang="en-US" sz="4000" b="1" dirty="0">
              <a:solidFill>
                <a:srgbClr val="CC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4" grpId="0"/>
      <p:bldP spid="1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991600" cy="1352550"/>
          </a:xfrm>
          <a:prstGeom prst="rect">
            <a:avLst/>
          </a:prstGeom>
        </p:spPr>
      </p:pic>
      <p:pic>
        <p:nvPicPr>
          <p:cNvPr id="3" name="Picture 2" descr="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371600"/>
            <a:ext cx="8077200" cy="7715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28800" y="1295400"/>
            <a:ext cx="2057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dirty="0" smtClean="0">
                <a:solidFill>
                  <a:srgbClr val="FF0000"/>
                </a:solidFill>
              </a:rPr>
              <a:t>I’m still</a:t>
            </a:r>
            <a:endParaRPr lang="en-US" sz="4200" b="1" dirty="0">
              <a:solidFill>
                <a:srgbClr val="FF0000"/>
              </a:solidFill>
            </a:endParaRPr>
          </a:p>
        </p:txBody>
      </p:sp>
      <p:pic>
        <p:nvPicPr>
          <p:cNvPr id="5" name="Picture 4" descr="44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2057400"/>
            <a:ext cx="8077200" cy="7262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1200" y="1981200"/>
            <a:ext cx="2362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Perhaps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9" name="Picture 8" descr="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2667000"/>
            <a:ext cx="7086600" cy="70624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209800" y="2590800"/>
            <a:ext cx="2057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dirty="0" smtClean="0">
                <a:solidFill>
                  <a:srgbClr val="FF0000"/>
                </a:solidFill>
              </a:rPr>
              <a:t>Both</a:t>
            </a:r>
          </a:p>
          <a:p>
            <a:pPr algn="ctr"/>
            <a:endParaRPr lang="en-US" sz="4200" b="1" dirty="0">
              <a:solidFill>
                <a:srgbClr val="FF0000"/>
              </a:solidFill>
            </a:endParaRPr>
          </a:p>
        </p:txBody>
      </p:sp>
      <p:pic>
        <p:nvPicPr>
          <p:cNvPr id="12" name="Picture 11" descr="6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0" y="3276600"/>
            <a:ext cx="7848600" cy="80962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52600" y="3352800"/>
            <a:ext cx="838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set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1000" y="4114800"/>
            <a:ext cx="8534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CC"/>
                </a:solidFill>
              </a:rPr>
              <a:t>decide</a:t>
            </a:r>
            <a:r>
              <a:rPr lang="en-US" sz="4000" b="1" dirty="0" smtClean="0"/>
              <a:t> : </a:t>
            </a:r>
            <a:r>
              <a:rPr lang="en-US" sz="4000" b="1" dirty="0" smtClean="0">
                <a:solidFill>
                  <a:srgbClr val="0000CC"/>
                </a:solidFill>
              </a:rPr>
              <a:t>to settle or make the result (of something) </a:t>
            </a:r>
            <a:r>
              <a:rPr lang="en-US" sz="4000" b="1" i="1" dirty="0" smtClean="0">
                <a:solidFill>
                  <a:srgbClr val="0000CC"/>
                </a:solidFill>
              </a:rPr>
              <a:t>etc certain</a:t>
            </a:r>
            <a:endParaRPr lang="en-US" sz="4000" b="1" dirty="0">
              <a:solidFill>
                <a:srgbClr val="0000CC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2000" y="5562600"/>
            <a:ext cx="8077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0066"/>
                </a:solidFill>
              </a:rPr>
              <a:t>Ex: The last goal </a:t>
            </a:r>
            <a:r>
              <a:rPr lang="en-US" sz="4000" b="1" dirty="0" smtClean="0">
                <a:solidFill>
                  <a:srgbClr val="006600"/>
                </a:solidFill>
              </a:rPr>
              <a:t>decide</a:t>
            </a:r>
            <a:r>
              <a:rPr lang="en-US" sz="4000" b="1" dirty="0" smtClean="0">
                <a:solidFill>
                  <a:srgbClr val="FF0066"/>
                </a:solidFill>
              </a:rPr>
              <a:t>d the match.</a:t>
            </a:r>
            <a:endParaRPr lang="en-US" sz="40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1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278</Words>
  <Application>Microsoft Office PowerPoint</Application>
  <PresentationFormat>On-screen Show (4:3)</PresentationFormat>
  <Paragraphs>52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UNIT 3</vt:lpstr>
      <vt:lpstr>Slide 3</vt:lpstr>
      <vt:lpstr>Slide 4</vt:lpstr>
      <vt:lpstr>Slide 5</vt:lpstr>
      <vt:lpstr>Slide 6</vt:lpstr>
      <vt:lpstr>Slide 7</vt:lpstr>
      <vt:lpstr>Slide 8</vt:lpstr>
      <vt:lpstr>Slide 9</vt:lpstr>
      <vt:lpstr>Vocabulary</vt:lpstr>
      <vt:lpstr>Slide 11</vt:lpstr>
      <vt:lpstr>Slide 12</vt:lpstr>
      <vt:lpstr>Slide 13</vt:lpstr>
      <vt:lpstr>Slide 14</vt:lpstr>
      <vt:lpstr>Slide 15</vt:lpstr>
      <vt:lpstr>Vocabulary</vt:lpstr>
      <vt:lpstr>Slide 17</vt:lpstr>
      <vt:lpstr>Slide 18</vt:lpstr>
      <vt:lpstr>Slide 19</vt:lpstr>
      <vt:lpstr>Vocabulary</vt:lpstr>
      <vt:lpstr>Vocabulary</vt:lpstr>
      <vt:lpstr>Vocabulary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KHCB1</dc:creator>
  <cp:lastModifiedBy>Trong Hiep</cp:lastModifiedBy>
  <cp:revision>6</cp:revision>
  <dcterms:created xsi:type="dcterms:W3CDTF">2018-04-04T18:32:35Z</dcterms:created>
  <dcterms:modified xsi:type="dcterms:W3CDTF">2018-03-23T06:43:08Z</dcterms:modified>
</cp:coreProperties>
</file>